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hyperlink" Target="https://securitytrails.com/blog/reactive-vs-proactive-security#content-what-is-reactive-security"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Zaccheus Everett</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452F5CE7-96AC-A551-3FAD-E2D2F47117E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726"/>
    </mc:Choice>
    <mc:Fallback>
      <p:transition spd="slow" advTm="13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dirty="0" err="1"/>
              <a:t>DevSecOps</a:t>
            </a:r>
            <a:r>
              <a:rPr lang="en-US" sz="2400" dirty="0"/>
              <a:t> Pipeline</a:t>
            </a:r>
          </a:p>
          <a:p>
            <a:pPr marL="1143000" lvl="2" indent="-228600">
              <a:spcBef>
                <a:spcPts val="0"/>
              </a:spcBef>
              <a:buSzPts val="2000"/>
            </a:pPr>
            <a:r>
              <a:rPr lang="en-US" sz="2400" dirty="0"/>
              <a:t>Verify &amp; Test</a:t>
            </a:r>
          </a:p>
          <a:p>
            <a:pPr marL="1143000" lvl="2" indent="-228600">
              <a:spcBef>
                <a:spcPts val="0"/>
              </a:spcBef>
              <a:buSzPts val="2000"/>
            </a:pPr>
            <a:r>
              <a:rPr lang="en-US" sz="2400" dirty="0"/>
              <a:t>Transition &amp; Health Check</a:t>
            </a:r>
          </a:p>
          <a:p>
            <a:pPr marL="1143000" lvl="2" indent="-228600">
              <a:spcBef>
                <a:spcPts val="0"/>
              </a:spcBef>
              <a:buSzPts val="2000"/>
            </a:pPr>
            <a:r>
              <a:rPr lang="en-US" sz="2400" dirty="0"/>
              <a:t>Monitor &amp; Detect</a:t>
            </a:r>
          </a:p>
          <a:p>
            <a:pPr marL="1143000" lvl="2" indent="-228600">
              <a:spcBef>
                <a:spcPts val="0"/>
              </a:spcBef>
              <a:buSzPts val="2000"/>
            </a:pPr>
            <a:endParaRPr sz="2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E863B62-313B-C2C7-785F-069C392D445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74"/>
    </mc:Choice>
    <mc:Fallback>
      <p:transition spd="slow" advTm="7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Proactive</a:t>
            </a:r>
          </a:p>
          <a:p>
            <a:pPr marL="685800" lvl="1" indent="-228600">
              <a:spcBef>
                <a:spcPts val="0"/>
              </a:spcBef>
              <a:buSzPts val="2000"/>
            </a:pPr>
            <a:r>
              <a:rPr lang="en-US" dirty="0"/>
              <a:t>Data Prevention Loss</a:t>
            </a:r>
          </a:p>
          <a:p>
            <a:pPr marL="685800" lvl="1" indent="-228600">
              <a:spcBef>
                <a:spcPts val="0"/>
              </a:spcBef>
              <a:buSzPts val="2000"/>
            </a:pPr>
            <a:r>
              <a:rPr lang="en-US" dirty="0"/>
              <a:t>Penetration Testing</a:t>
            </a:r>
          </a:p>
          <a:p>
            <a:pPr marL="685800" lvl="1" indent="-228600">
              <a:spcBef>
                <a:spcPts val="0"/>
              </a:spcBef>
              <a:buSzPts val="2000"/>
            </a:pPr>
            <a:endParaRPr lang="en-US" dirty="0"/>
          </a:p>
          <a:p>
            <a:pPr marL="228600" lvl="0" indent="-228600" algn="l" rtl="0">
              <a:lnSpc>
                <a:spcPct val="90000"/>
              </a:lnSpc>
              <a:spcBef>
                <a:spcPts val="0"/>
              </a:spcBef>
              <a:spcAft>
                <a:spcPts val="0"/>
              </a:spcAft>
              <a:buClr>
                <a:schemeClr val="lt1"/>
              </a:buClr>
              <a:buSzPts val="2000"/>
              <a:buChar char="•"/>
            </a:pPr>
            <a:r>
              <a:rPr lang="en-US" dirty="0"/>
              <a:t>Reactive</a:t>
            </a:r>
          </a:p>
          <a:p>
            <a:pPr marL="685800" lvl="1" indent="-228600">
              <a:spcBef>
                <a:spcPts val="0"/>
              </a:spcBef>
              <a:buSzPts val="2000"/>
            </a:pPr>
            <a:r>
              <a:rPr lang="en-US" dirty="0"/>
              <a:t>Vulnerability Assessment</a:t>
            </a:r>
          </a:p>
          <a:p>
            <a:pPr marL="685800" lvl="1" indent="-228600">
              <a:spcBef>
                <a:spcPts val="0"/>
              </a:spcBef>
              <a:buSzPts val="2000"/>
            </a:pPr>
            <a:r>
              <a:rPr lang="en-US" dirty="0"/>
              <a:t>Disaster Recovery</a:t>
            </a:r>
          </a:p>
          <a:p>
            <a:pPr marL="685800" lvl="1" indent="-228600">
              <a:spcBef>
                <a:spcPts val="0"/>
              </a:spcBef>
              <a:buSzPts val="2000"/>
            </a:pPr>
            <a:r>
              <a:rPr lang="en-US" dirty="0"/>
              <a:t>Incident Response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BE1C5353-89CF-C855-E871-87E202A74ED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776"/>
    </mc:Choice>
    <mc:Fallback>
      <p:transition spd="slow" advTm="50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Disaster Mitigation Methods</a:t>
            </a:r>
          </a:p>
          <a:p>
            <a:pPr marL="1143000" lvl="2" indent="-228600" algn="l" rtl="0">
              <a:lnSpc>
                <a:spcPct val="90000"/>
              </a:lnSpc>
              <a:spcBef>
                <a:spcPts val="0"/>
              </a:spcBef>
              <a:spcAft>
                <a:spcPts val="0"/>
              </a:spcAft>
              <a:buClr>
                <a:schemeClr val="lt1"/>
              </a:buClr>
              <a:buSzPts val="1800"/>
              <a:buChar char="•"/>
            </a:pPr>
            <a:r>
              <a:rPr lang="en-US" sz="2400" dirty="0"/>
              <a:t>Employee Training</a:t>
            </a:r>
          </a:p>
          <a:p>
            <a:pPr marL="1143000" lvl="2" indent="-228600" algn="l" rtl="0">
              <a:lnSpc>
                <a:spcPct val="90000"/>
              </a:lnSpc>
              <a:spcBef>
                <a:spcPts val="0"/>
              </a:spcBef>
              <a:spcAft>
                <a:spcPts val="0"/>
              </a:spcAft>
              <a:buClr>
                <a:schemeClr val="lt1"/>
              </a:buClr>
              <a:buSzPts val="1800"/>
              <a:buChar char="•"/>
            </a:pP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1714FB87-544F-C86D-7173-20B1139F5BA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462"/>
    </mc:Choice>
    <mc:Fallback>
      <p:transition spd="slow" advTm="15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Bi-Weekly Data Backups</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37DAE4D-0688-9341-C6B4-DBF5409552E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182"/>
    </mc:Choice>
    <mc:Fallback>
      <p:transition spd="slow" advTm="15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Jelen</a:t>
            </a:r>
            <a:r>
              <a:rPr lang="en-US" dirty="0"/>
              <a:t>, S. (2021, May 25). </a:t>
            </a:r>
            <a:r>
              <a:rPr lang="en-US" i="1" dirty="0"/>
              <a:t>Reactive vs. Proactive Security: Which Is Better?</a:t>
            </a:r>
            <a:r>
              <a:rPr lang="en-US" dirty="0"/>
              <a:t> </a:t>
            </a:r>
            <a:r>
              <a:rPr lang="en-US" dirty="0" err="1"/>
              <a:t>SecurityTrails</a:t>
            </a:r>
            <a:r>
              <a:rPr lang="en-US" dirty="0"/>
              <a:t>. Retrieved December 21, 2024, from </a:t>
            </a:r>
            <a:r>
              <a:rPr lang="en-US" dirty="0">
                <a:hlinkClick r:id="rId6"/>
              </a:rPr>
              <a:t>https://securitytrails.com/blog/reactive-vs-proactive-security#content-what-is-reactive-security</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Research finds 56% increase in active ransomware groups. (2024, November 18). Security Intelligence. https://securityintelligence.com/news/research-finds-56-percent-increase-active-ransomware-groups/</a:t>
            </a: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12AD1D0-55AE-1096-B4C1-A6B9B28C0AD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70"/>
    </mc:Choice>
    <mc:Fallback>
      <p:transition spd="slow" advTm="3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D047675F-787F-8A9F-337E-4994BCE2487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74"/>
    </mc:Choice>
    <mc:Fallback>
      <p:transition spd="slow" advTm="6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4234770457"/>
              </p:ext>
            </p:extLst>
          </p:nvPr>
        </p:nvGraphicFramePr>
        <p:xfrm>
          <a:off x="3171900" y="1889820"/>
          <a:ext cx="7835225" cy="49681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EXC-001-CPP MIS-002-CPP</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STC-001-CPP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SQL-001-CPP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MEM-001-CPP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DAT-001-CPP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DAV-001-CPP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AST-001-CPP MIS-001-CPP ERR-001-CPP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D24B8ECA-B90F-4A2A-1898-17F0A24EBFB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161"/>
    </mc:Choice>
    <mc:Fallback>
      <p:transition spd="slow" advTm="23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lt1"/>
              </a:buClr>
              <a:buSzPts val="2200"/>
              <a:buChar char="•"/>
            </a:pPr>
            <a:r>
              <a:rPr lang="en-US" dirty="0"/>
              <a:t>Validate Input Data -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Heed Compiler Warnings -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Architect and Design for Security Policies -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Keep It Simple -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Default Deny -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Adhere to the Principle of Least of Privilege -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Sanitize Data Sent to Other Systems -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Practice Defense in Depth -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Use Effective Quality Assurance Techniques -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Adopt a Secure Coding Standard - </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FB811904-716E-DAB7-8510-49FDAD33E84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38"/>
    </mc:Choice>
    <mc:Fallback>
      <p:transition spd="slow" advTm="24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000"/>
              <a:buChar char="•"/>
            </a:pPr>
            <a:endParaRPr lang="en-US" sz="2000" dirty="0"/>
          </a:p>
          <a:p>
            <a:pPr marL="228600" indent="-228600">
              <a:spcBef>
                <a:spcPts val="0"/>
              </a:spcBef>
              <a:buSzPts val="2000"/>
            </a:pPr>
            <a:r>
              <a:rPr lang="en-US" dirty="0"/>
              <a:t>Use prepared statements</a:t>
            </a:r>
          </a:p>
          <a:p>
            <a:pPr marL="228600" indent="-228600">
              <a:spcBef>
                <a:spcPts val="0"/>
              </a:spcBef>
              <a:buSzPts val="2000"/>
            </a:pPr>
            <a:endParaRPr lang="en-US" dirty="0"/>
          </a:p>
          <a:p>
            <a:pPr marL="228600" indent="-228600">
              <a:spcBef>
                <a:spcPts val="0"/>
              </a:spcBef>
              <a:buSzPts val="2000"/>
            </a:pPr>
            <a:r>
              <a:rPr lang="en-US" dirty="0"/>
              <a:t>Handle all exceptions</a:t>
            </a:r>
          </a:p>
          <a:p>
            <a:pPr marL="228600" lvl="0" indent="-228600" algn="l" rtl="0">
              <a:lnSpc>
                <a:spcPct val="90000"/>
              </a:lnSpc>
              <a:spcBef>
                <a:spcPts val="0"/>
              </a:spcBef>
              <a:spcAft>
                <a:spcPts val="0"/>
              </a:spcAft>
              <a:buClr>
                <a:schemeClr val="lt1"/>
              </a:buClr>
              <a:buSzPts val="2000"/>
              <a:buChar char="•"/>
            </a:pPr>
            <a:endParaRPr lang="en-US" dirty="0"/>
          </a:p>
          <a:p>
            <a:pPr marL="228600" indent="-228600">
              <a:spcBef>
                <a:spcPts val="0"/>
              </a:spcBef>
              <a:buSzPts val="2000"/>
            </a:pPr>
            <a:r>
              <a:rPr lang="en-US" dirty="0"/>
              <a:t>Do not access freed memory</a:t>
            </a:r>
          </a:p>
          <a:p>
            <a:pPr marL="228600" lvl="0" indent="-228600" algn="l" rtl="0">
              <a:lnSpc>
                <a:spcPct val="90000"/>
              </a:lnSpc>
              <a:spcBef>
                <a:spcPts val="0"/>
              </a:spcBef>
              <a:spcAft>
                <a:spcPts val="0"/>
              </a:spcAft>
              <a:buClr>
                <a:schemeClr val="lt1"/>
              </a:buClr>
              <a:buSzPts val="2000"/>
              <a:buChar char="•"/>
            </a:pPr>
            <a:endParaRPr lang="en-US" dirty="0"/>
          </a:p>
          <a:p>
            <a:pPr marL="228600" indent="-228600">
              <a:spcBef>
                <a:spcPts val="0"/>
              </a:spcBef>
              <a:buSzPts val="2000"/>
            </a:pPr>
            <a:r>
              <a:rPr lang="en-US" dirty="0"/>
              <a:t>Ensure storage for strings is large enough</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Ensure division and remainder operations do not divide by zero</a:t>
            </a:r>
          </a:p>
          <a:p>
            <a:pPr marL="228600" lvl="0" indent="-228600" algn="l" rtl="0">
              <a:lnSpc>
                <a:spcPct val="90000"/>
              </a:lnSpc>
              <a:spcBef>
                <a:spcPts val="0"/>
              </a:spcBef>
              <a:spcAft>
                <a:spcPts val="0"/>
              </a:spcAft>
              <a:buClr>
                <a:schemeClr val="lt1"/>
              </a:buClr>
              <a:buSzPts val="2000"/>
              <a:buChar char="•"/>
            </a:pPr>
            <a:endParaRPr lang="en-US" dirty="0"/>
          </a:p>
          <a:p>
            <a:pPr marL="228600" indent="-228600">
              <a:spcBef>
                <a:spcPts val="0"/>
              </a:spcBef>
              <a:buSzPts val="2000"/>
            </a:pPr>
            <a:r>
              <a:rPr lang="en-US" dirty="0"/>
              <a:t>Value returning functions must return a value from all exits</a:t>
            </a:r>
          </a:p>
          <a:p>
            <a:pPr marL="228600" indent="-228600">
              <a:spcBef>
                <a:spcPts val="0"/>
              </a:spcBef>
              <a:buSzPts val="2000"/>
            </a:pPr>
            <a:endParaRPr lang="en-US" dirty="0"/>
          </a:p>
          <a:p>
            <a:pPr marL="228600" indent="-228600">
              <a:spcBef>
                <a:spcPts val="0"/>
              </a:spcBef>
              <a:buSzPts val="2000"/>
            </a:pPr>
            <a:r>
              <a:rPr lang="en-US" dirty="0"/>
              <a:t>Detect errors when converting a string to a number</a:t>
            </a:r>
          </a:p>
          <a:p>
            <a:pPr marL="228600" indent="-228600">
              <a:spcBef>
                <a:spcPts val="0"/>
              </a:spcBef>
              <a:buSzPts val="2000"/>
            </a:pPr>
            <a:endParaRPr lang="en-US" dirty="0"/>
          </a:p>
          <a:p>
            <a:pPr marL="228600" indent="-228600">
              <a:spcBef>
                <a:spcPts val="0"/>
              </a:spcBef>
              <a:buSzPts val="2000"/>
            </a:pPr>
            <a:r>
              <a:rPr lang="en-US" dirty="0"/>
              <a:t>Do not return from a function declared [[</a:t>
            </a:r>
            <a:r>
              <a:rPr lang="en-US" dirty="0" err="1"/>
              <a:t>noreturn</a:t>
            </a:r>
            <a:r>
              <a:rPr lang="en-US" dirty="0"/>
              <a:t>]]</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Only use assertions for debugging</a:t>
            </a:r>
          </a:p>
          <a:p>
            <a:pPr marL="228600" lvl="0" indent="-228600" algn="l" rtl="0">
              <a:lnSpc>
                <a:spcPct val="90000"/>
              </a:lnSpc>
              <a:spcBef>
                <a:spcPts val="0"/>
              </a:spcBef>
              <a:spcAft>
                <a:spcPts val="0"/>
              </a:spcAft>
              <a:buClr>
                <a:schemeClr val="lt1"/>
              </a:buClr>
              <a:buSzPts val="2000"/>
              <a:buChar char="•"/>
            </a:pPr>
            <a:endParaRPr lang="en-US" dirty="0"/>
          </a:p>
          <a:p>
            <a:pPr marL="228600" indent="-228600">
              <a:spcBef>
                <a:spcPts val="0"/>
              </a:spcBef>
              <a:buSzPts val="2000"/>
            </a:pPr>
            <a:r>
              <a:rPr lang="en-US" sz="2400" dirty="0"/>
              <a:t>Use standard containers over raw arrays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0C89A9F7-CFAA-509E-9B8F-37803734C3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39"/>
    </mc:Choice>
    <mc:Fallback>
      <p:transition spd="slow" advTm="14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flight </a:t>
            </a:r>
          </a:p>
          <a:p>
            <a:pPr marL="685800" lvl="1" indent="-228600">
              <a:spcBef>
                <a:spcPts val="0"/>
              </a:spcBef>
              <a:buSzPts val="2000"/>
            </a:pPr>
            <a:r>
              <a:rPr lang="en-US" sz="1800" dirty="0"/>
              <a:t>End to end encryption</a:t>
            </a:r>
          </a:p>
          <a:p>
            <a:pPr marL="685800" lvl="1" indent="-228600">
              <a:spcBef>
                <a:spcPts val="0"/>
              </a:spcBef>
              <a:buSzPts val="2000"/>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Encryption at rest</a:t>
            </a:r>
          </a:p>
          <a:p>
            <a:pPr marL="685800" lvl="1" indent="-228600">
              <a:spcBef>
                <a:spcPts val="0"/>
              </a:spcBef>
              <a:buSzPts val="2000"/>
            </a:pPr>
            <a:r>
              <a:rPr lang="en-US" sz="1800" dirty="0"/>
              <a:t>On Disk Encryption</a:t>
            </a:r>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Encryption in use</a:t>
            </a:r>
          </a:p>
          <a:p>
            <a:pPr marL="685800" lvl="1" indent="-228600">
              <a:spcBef>
                <a:spcPts val="0"/>
              </a:spcBef>
              <a:buSzPts val="2000"/>
            </a:pPr>
            <a:r>
              <a:rPr lang="en-US" sz="1800" dirty="0"/>
              <a:t>Runtime Encryption</a:t>
            </a:r>
          </a:p>
          <a:p>
            <a:pPr marL="685800" lvl="1" indent="-228600">
              <a:spcBef>
                <a:spcPts val="0"/>
              </a:spcBef>
              <a:buSzPts val="2000"/>
            </a:pPr>
            <a:endParaRPr sz="1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8F312B8-53A8-5C8F-8073-A5C8F7F248A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832"/>
    </mc:Choice>
    <mc:Fallback>
      <p:transition spd="slow" advTm="13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Passwords</a:t>
            </a:r>
          </a:p>
          <a:p>
            <a:pPr marL="685800" lvl="1" indent="-228600">
              <a:spcBef>
                <a:spcPts val="0"/>
              </a:spcBef>
              <a:buSzPts val="2400"/>
            </a:pPr>
            <a:r>
              <a:rPr lang="en-US" sz="2200" dirty="0"/>
              <a:t>Multi-factor authentication</a:t>
            </a:r>
          </a:p>
          <a:p>
            <a:pPr marL="685800" lvl="1" indent="-228600">
              <a:spcBef>
                <a:spcPts val="0"/>
              </a:spcBef>
              <a:buSzPts val="2400"/>
            </a:pPr>
            <a:endParaRPr lang="en-US" sz="22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User Roles</a:t>
            </a:r>
            <a:endParaRPr lang="en-US" sz="2000" dirty="0"/>
          </a:p>
          <a:p>
            <a:pPr marL="685800" lvl="1" indent="-228600">
              <a:spcBef>
                <a:spcPts val="0"/>
              </a:spcBef>
              <a:buSzPts val="2400"/>
            </a:pPr>
            <a:r>
              <a:rPr lang="en-US" sz="2200" dirty="0"/>
              <a:t>Limiting Privileges</a:t>
            </a:r>
          </a:p>
          <a:p>
            <a:pPr marL="685800" lvl="1" indent="-228600">
              <a:spcBef>
                <a:spcPts val="0"/>
              </a:spcBef>
              <a:buSzPts val="2400"/>
            </a:pPr>
            <a:endParaRPr lang="en-US" sz="2200" dirty="0"/>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dirty="0"/>
              <a:t>User Activity Logging</a:t>
            </a:r>
          </a:p>
          <a:p>
            <a:pPr marL="685800" lvl="1" indent="-228600">
              <a:spcBef>
                <a:spcPts val="0"/>
              </a:spcBef>
              <a:buSzPts val="2400"/>
            </a:pPr>
            <a:r>
              <a:rPr lang="en-US" dirty="0"/>
              <a:t>Frequently Reviewing logs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35B9D13-C02D-26F0-DCC2-3CFB1EDF49F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104"/>
    </mc:Choice>
    <mc:Fallback>
      <p:transition spd="slow" advTm="19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[Identify the coding vulnerability you chose to test. Include four to six mixed tests for positive and negative results. Include a slide for each test. Use the question for the test as the title. Show the results.]</a:t>
            </a:r>
            <a:endParaRPr/>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4693900-A052-2AD1-7427-B22D12D42FD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047"/>
    </mc:Choice>
    <mc:Fallback>
      <p:transition spd="slow" advTm="20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584</TotalTime>
  <Words>352</Words>
  <Application>Microsoft Office PowerPoint</Application>
  <PresentationFormat>Widescreen</PresentationFormat>
  <Paragraphs>105</Paragraphs>
  <Slides>14</Slides>
  <Notes>14</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Everett, Zaccheus</cp:lastModifiedBy>
  <cp:revision>6</cp:revision>
  <dcterms:created xsi:type="dcterms:W3CDTF">2020-08-19T17:59:24Z</dcterms:created>
  <dcterms:modified xsi:type="dcterms:W3CDTF">2024-12-22T05:33:34Z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